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2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40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366" r:id="rId35"/>
    <p:sldId id="367" r:id="rId36"/>
    <p:sldId id="364" r:id="rId37"/>
    <p:sldId id="365" r:id="rId38"/>
    <p:sldId id="274" r:id="rId39"/>
  </p:sldIdLst>
  <p:sldSz cx="9144000" cy="5143500" type="screen16x9"/>
  <p:notesSz cx="6858000" cy="9144000"/>
  <p:embeddedFontLst>
    <p:embeddedFont>
      <p:font typeface="Abril Fatface" panose="020B0604020202020204" charset="0"/>
      <p:regular r:id="rId41"/>
    </p:embeddedFont>
    <p:embeddedFont>
      <p:font typeface="Anton" panose="020B0604020202020204" charset="0"/>
      <p:regular r:id="rId42"/>
    </p:embeddedFont>
    <p:embeddedFont>
      <p:font typeface="Barlow" panose="020B0604020202020204" charset="0"/>
      <p:regular r:id="rId43"/>
      <p:bold r:id="rId44"/>
      <p:italic r:id="rId45"/>
      <p:boldItalic r:id="rId46"/>
    </p:embeddedFont>
    <p:embeddedFont>
      <p:font typeface="Bodoni" panose="020B0604020202020204" charset="0"/>
      <p:regular r:id="rId47"/>
      <p:bold r:id="rId48"/>
      <p:italic r:id="rId49"/>
      <p:boldItalic r:id="rId50"/>
    </p:embeddedFont>
    <p:embeddedFont>
      <p:font typeface="Cambria" panose="02040503050406030204" pitchFamily="18" charset="0"/>
      <p:regular r:id="rId51"/>
      <p:bold r:id="rId52"/>
      <p:italic r:id="rId53"/>
      <p:boldItalic r:id="rId54"/>
    </p:embeddedFont>
    <p:embeddedFont>
      <p:font typeface="Chewy" panose="02000000000000000000" pitchFamily="2" charset="0"/>
      <p:regular r:id="rId55"/>
    </p:embeddedFont>
    <p:embeddedFont>
      <p:font typeface="Fira Sans" panose="020B0604020202020204" charset="0"/>
      <p:regular r:id="rId56"/>
      <p:bold r:id="rId57"/>
      <p:italic r:id="rId58"/>
      <p:boldItalic r:id="rId59"/>
    </p:embeddedFont>
    <p:embeddedFont>
      <p:font typeface="Montserrat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611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182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54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81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25623"/>
            <a:ext cx="8679062" cy="1120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3200" b="1" spc="200" dirty="0"/>
              <a:t>Prediksi Harga Bitcoin </a:t>
            </a:r>
            <a:br>
              <a:rPr lang="en-US" sz="3200" b="1" spc="200" dirty="0"/>
            </a:br>
            <a:r>
              <a:rPr lang="x-none" sz="3200" b="1" spc="200" dirty="0"/>
              <a:t>Menggunakan Transformer</a:t>
            </a:r>
            <a:endParaRPr sz="1400" b="1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4355090"/>
            <a:ext cx="5230500" cy="6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11190940000055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4470118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54985-2AA0-40EF-9B6F-F1DFE3499CB9}"/>
              </a:ext>
            </a:extLst>
          </p:cNvPr>
          <p:cNvSpPr txBox="1"/>
          <p:nvPr/>
        </p:nvSpPr>
        <p:spPr>
          <a:xfrm>
            <a:off x="465364" y="1193432"/>
            <a:ext cx="821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sz="1050" b="1" i="0" dirty="0">
                <a:solidFill>
                  <a:srgbClr val="FFFFFF"/>
                </a:solidFill>
                <a:effectLst/>
                <a:latin typeface="Abril Fatface" panose="020B0604020202020204" charset="0"/>
                <a:ea typeface="Abril Fatface" panose="020B0604020202020204" charset="0"/>
                <a:cs typeface="Abril Fatface" panose="020B0604020202020204" charset="0"/>
              </a:rPr>
              <a:t>Mengintegrasikan Harga, Sentimen, Tren, dan Volume dalam Analisis Deret Waktu Multivariat</a:t>
            </a:r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BB29C-8B4B-4791-83F2-215F7C55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64" y="1842969"/>
            <a:ext cx="2298072" cy="2312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236836"/>
            <a:ext cx="6007818" cy="13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4126" y="381576"/>
            <a:ext cx="6007818" cy="2391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463210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376615"/>
            <a:ext cx="4980366" cy="12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Research Path</a:t>
            </a:r>
            <a:endParaRPr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357848" y="3322961"/>
            <a:ext cx="22881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9299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sz="2000" dirty="0"/>
              <a:t>Current Objective: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8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4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62186"/>
              </p:ext>
            </p:extLst>
          </p:nvPr>
        </p:nvGraphicFramePr>
        <p:xfrm>
          <a:off x="503370" y="1804610"/>
          <a:ext cx="8137209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Before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315550" y="2922405"/>
            <a:ext cx="19007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</a:t>
            </a:r>
            <a:br>
              <a:rPr lang="en" dirty="0"/>
            </a:br>
            <a:r>
              <a:rPr lang="en" dirty="0"/>
              <a:t>Forecasting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Ideas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sp>
        <p:nvSpPr>
          <p:cNvPr id="47" name="Google Shape;339;p63">
            <a:extLst>
              <a:ext uri="{FF2B5EF4-FFF2-40B4-BE49-F238E27FC236}">
                <a16:creationId xmlns:a16="http://schemas.microsoft.com/office/drawing/2014/main" id="{AE60166D-56D4-4AA2-8AB3-9E951D4EADC7}"/>
              </a:ext>
            </a:extLst>
          </p:cNvPr>
          <p:cNvSpPr txBox="1">
            <a:spLocks/>
          </p:cNvSpPr>
          <p:nvPr/>
        </p:nvSpPr>
        <p:spPr>
          <a:xfrm>
            <a:off x="719813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bril Fatface"/>
              </a:rPr>
              <a:t>Current Objective: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Membangun model Peramalan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Seri Waktu Harga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DF9E5-F7AB-4D8C-A864-772D3C6B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5360">
            <a:off x="5494702" y="1000235"/>
            <a:ext cx="239253" cy="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221064"/>
              </p:ext>
            </p:extLst>
          </p:nvPr>
        </p:nvGraphicFramePr>
        <p:xfrm>
          <a:off x="990241" y="1502563"/>
          <a:ext cx="7163417" cy="318526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919644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98035383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3387764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487931360"/>
                    </a:ext>
                  </a:extLst>
                </a:gridCol>
                <a:gridCol w="1459331">
                  <a:extLst>
                    <a:ext uri="{9D8B030D-6E8A-4147-A177-3AD203B41FA5}">
                      <a16:colId xmlns:a16="http://schemas.microsoft.com/office/drawing/2014/main" val="4262723816"/>
                    </a:ext>
                  </a:extLst>
                </a:gridCol>
              </a:tblGrid>
              <a:tr h="3539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Moving Average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Box Plot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Pelatihan (s)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58640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0,0463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6,7257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166,14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3,0737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6,9818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3,0627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0,0322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7,0084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46,94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1264136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3,0166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7,0042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7347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3,0764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6,9442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77,98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0503218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3,0678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7,025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1845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LSTM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3,0532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6,9306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74,05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4940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974778" y="53070"/>
            <a:ext cx="29769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Research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935565" y="54350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935561" y="93463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1935561" y="1695055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2607733" y="2086184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1192138" y="745025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7284563" y="187295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1192139" y="745025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7284560" y="1872959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935565" y="2774701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 Journal of Big Data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935561" y="3165830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Multivariate cryptocurrency prediction: comparative analysis of three recurrent neural networks approaches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1192138" y="2932201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1192139" y="2932201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15" name="Google Shape;438;p67">
            <a:extLst>
              <a:ext uri="{FF2B5EF4-FFF2-40B4-BE49-F238E27FC236}">
                <a16:creationId xmlns:a16="http://schemas.microsoft.com/office/drawing/2014/main" id="{6E91B2D3-780F-4AD7-94A0-CF518ED68C50}"/>
              </a:ext>
            </a:extLst>
          </p:cNvPr>
          <p:cNvSpPr txBox="1">
            <a:spLocks/>
          </p:cNvSpPr>
          <p:nvPr/>
        </p:nvSpPr>
        <p:spPr>
          <a:xfrm>
            <a:off x="1935561" y="3925950"/>
            <a:ext cx="527282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Neural Computing and Applications</a:t>
            </a:r>
          </a:p>
        </p:txBody>
      </p:sp>
      <p:sp>
        <p:nvSpPr>
          <p:cNvPr id="16" name="Google Shape;439;p67">
            <a:extLst>
              <a:ext uri="{FF2B5EF4-FFF2-40B4-BE49-F238E27FC236}">
                <a16:creationId xmlns:a16="http://schemas.microsoft.com/office/drawing/2014/main" id="{89F6FE2C-8281-4436-8D3E-AE91D0D20864}"/>
              </a:ext>
            </a:extLst>
          </p:cNvPr>
          <p:cNvSpPr txBox="1">
            <a:spLocks/>
          </p:cNvSpPr>
          <p:nvPr/>
        </p:nvSpPr>
        <p:spPr>
          <a:xfrm>
            <a:off x="1690007" y="4317079"/>
            <a:ext cx="55183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Time-series forecasting of Bitcoin prices using</a:t>
            </a:r>
          </a:p>
          <a:p>
            <a:pPr marL="0" indent="0"/>
            <a:r>
              <a:rPr lang="en-US" sz="1400" dirty="0"/>
              <a:t>high-dimensional features: a machine learning approach</a:t>
            </a:r>
          </a:p>
        </p:txBody>
      </p:sp>
      <p:sp>
        <p:nvSpPr>
          <p:cNvPr id="17" name="Google Shape;444;p67">
            <a:extLst>
              <a:ext uri="{FF2B5EF4-FFF2-40B4-BE49-F238E27FC236}">
                <a16:creationId xmlns:a16="http://schemas.microsoft.com/office/drawing/2014/main" id="{EE17A583-2964-4F14-BE2C-54C72B3F581D}"/>
              </a:ext>
            </a:extLst>
          </p:cNvPr>
          <p:cNvSpPr/>
          <p:nvPr/>
        </p:nvSpPr>
        <p:spPr>
          <a:xfrm>
            <a:off x="7284563" y="410385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6;p67">
            <a:extLst>
              <a:ext uri="{FF2B5EF4-FFF2-40B4-BE49-F238E27FC236}">
                <a16:creationId xmlns:a16="http://schemas.microsoft.com/office/drawing/2014/main" id="{0BB661F3-E9D4-41EF-9EF8-5B2180C530FC}"/>
              </a:ext>
            </a:extLst>
          </p:cNvPr>
          <p:cNvSpPr txBox="1">
            <a:spLocks/>
          </p:cNvSpPr>
          <p:nvPr/>
        </p:nvSpPr>
        <p:spPr>
          <a:xfrm>
            <a:off x="7284560" y="410385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790017" y="923569"/>
            <a:ext cx="4014851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7509"/>
              </p:ext>
            </p:extLst>
          </p:nvPr>
        </p:nvGraphicFramePr>
        <p:xfrm>
          <a:off x="4908233" y="1626746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0,45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EXPERIMENT!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686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09374"/>
              </p:ext>
            </p:extLst>
          </p:nvPr>
        </p:nvGraphicFramePr>
        <p:xfrm>
          <a:off x="1642785" y="2303557"/>
          <a:ext cx="5858330" cy="124758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449611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60412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Dengan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semua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variable)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Tanpa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Sentiment dan Volume)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3,033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413227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944581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89627"/>
              </p:ext>
            </p:extLst>
          </p:nvPr>
        </p:nvGraphicFramePr>
        <p:xfrm>
          <a:off x="4908233" y="1623719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0,74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4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6833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Cryptocurrency?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06" y="608935"/>
            <a:ext cx="1012436" cy="9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AC9A-2466-49BA-AF1F-9F640523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33376" y="1171503"/>
            <a:ext cx="5877246" cy="350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Popularity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957" y="2040750"/>
            <a:ext cx="1992086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/>
              <a:t>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2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06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32EEE0-EC1B-43B1-A012-7620F245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19" y="524408"/>
            <a:ext cx="2779776" cy="40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3970</TotalTime>
  <Words>1044</Words>
  <Application>Microsoft Office PowerPoint</Application>
  <PresentationFormat>On-screen Show (16:9)</PresentationFormat>
  <Paragraphs>410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Bodoni</vt:lpstr>
      <vt:lpstr>Fira Sans</vt:lpstr>
      <vt:lpstr>Abril Fatface</vt:lpstr>
      <vt:lpstr>Montserrat</vt:lpstr>
      <vt:lpstr>Cambria</vt:lpstr>
      <vt:lpstr>Barlow</vt:lpstr>
      <vt:lpstr>Chewy</vt:lpstr>
      <vt:lpstr>Arial</vt:lpstr>
      <vt:lpstr>Anton</vt:lpstr>
      <vt:lpstr>Elegant Galaxy Background Breakthrough XL by Slidesgo</vt:lpstr>
      <vt:lpstr>Earth's Atmosphere Class by Slidesgo</vt:lpstr>
      <vt:lpstr>Prediksi Harga Bitcoin  Menggunakan Transformer</vt:lpstr>
      <vt:lpstr>Sentiment  Analysis</vt:lpstr>
      <vt:lpstr>Past Research</vt:lpstr>
      <vt:lpstr>Why Cryptocurrency?</vt:lpstr>
      <vt:lpstr>Price</vt:lpstr>
      <vt:lpstr>Popularity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Path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EXPERIMENT!</vt:lpstr>
      <vt:lpstr>Model Peramalan Seri Waktu Harga Bitcoin</vt:lpstr>
      <vt:lpstr>Variable Importance</vt:lpstr>
      <vt:lpstr>Attention Horizon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58</cp:revision>
  <dcterms:modified xsi:type="dcterms:W3CDTF">2024-01-18T20:20:15Z</dcterms:modified>
</cp:coreProperties>
</file>